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29"/>
  </p:notesMasterIdLst>
  <p:sldIdLst>
    <p:sldId id="265" r:id="rId2"/>
    <p:sldId id="280" r:id="rId3"/>
    <p:sldId id="288" r:id="rId4"/>
    <p:sldId id="272" r:id="rId5"/>
    <p:sldId id="287" r:id="rId6"/>
    <p:sldId id="273" r:id="rId7"/>
    <p:sldId id="301" r:id="rId8"/>
    <p:sldId id="274" r:id="rId9"/>
    <p:sldId id="276" r:id="rId10"/>
    <p:sldId id="278" r:id="rId11"/>
    <p:sldId id="279" r:id="rId12"/>
    <p:sldId id="281" r:id="rId13"/>
    <p:sldId id="270" r:id="rId14"/>
    <p:sldId id="302" r:id="rId15"/>
    <p:sldId id="282" r:id="rId16"/>
    <p:sldId id="283" r:id="rId17"/>
    <p:sldId id="284" r:id="rId18"/>
    <p:sldId id="290" r:id="rId19"/>
    <p:sldId id="291" r:id="rId20"/>
    <p:sldId id="292" r:id="rId21"/>
    <p:sldId id="294" r:id="rId22"/>
    <p:sldId id="295" r:id="rId23"/>
    <p:sldId id="296" r:id="rId24"/>
    <p:sldId id="297" r:id="rId25"/>
    <p:sldId id="298" r:id="rId26"/>
    <p:sldId id="299" r:id="rId27"/>
    <p:sldId id="303" r:id="rId28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8076710677503003"/>
          <c:y val="2.73569068899140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0908666562937603E-2"/>
          <c:y val="0.25032138323749997"/>
          <c:w val="0.72558950980668413"/>
          <c:h val="0.65976211066102286"/>
        </c:manualLayout>
      </c:layout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Manifestazioni SNC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1AED-441F-9D0D-175E21AEB17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1AED-441F-9D0D-175E21AEB17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1AED-441F-9D0D-175E21AEB17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1AED-441F-9D0D-175E21AEB173}"/>
              </c:ext>
            </c:extLst>
          </c:dPt>
          <c:dLbls>
            <c:dLbl>
              <c:idx val="0"/>
              <c:layout>
                <c:manualLayout>
                  <c:x val="-0.11271657162786998"/>
                  <c:y val="-0.23335756405219593"/>
                </c:manualLayout>
              </c:layout>
              <c:tx>
                <c:rich>
                  <a:bodyPr/>
                  <a:lstStyle/>
                  <a:p>
                    <a:fld id="{47453416-3542-4352-87E5-78584522CE5F}" type="CATEGORYNAME">
                      <a:rPr lang="en-US"/>
                      <a:pPr/>
                      <a:t>[NOME CATEGORIA]</a:t>
                    </a:fld>
                    <a:r>
                      <a:rPr lang="en-US" baseline="0" dirty="0"/>
                      <a:t>
</a:t>
                    </a:r>
                    <a:fld id="{076307E8-B89C-4465-8110-B4A608BD436D}" type="PERCENTAGE">
                      <a:rPr lang="en-US" baseline="0"/>
                      <a:pPr/>
                      <a:t>[PERCENTUALE]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AED-441F-9D0D-175E21AEB173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Foglio1!$A$2:$A$5</c:f>
              <c:strCache>
                <c:ptCount val="2"/>
                <c:pt idx="0">
                  <c:v>Convulsioni </c:v>
                </c:pt>
                <c:pt idx="1">
                  <c:v>Apnea </c:v>
                </c:pt>
              </c:strCache>
            </c:strRef>
          </c:cat>
          <c:val>
            <c:numRef>
              <c:f>Foglio1!$B$2:$B$5</c:f>
              <c:numCache>
                <c:formatCode>0%</c:formatCode>
                <c:ptCount val="4"/>
                <c:pt idx="0">
                  <c:v>0.85</c:v>
                </c:pt>
                <c:pt idx="1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AED-441F-9D0D-175E21AEB173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4152082833068711"/>
          <c:y val="0.4812994842660952"/>
          <c:w val="0.18261814906272811"/>
          <c:h val="0.1863109921085975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6012463194058968"/>
          <c:y val="3.55841806368821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2321442026818193"/>
          <c:w val="0.69332875616207201"/>
          <c:h val="0.87678557973181803"/>
        </c:manualLayout>
      </c:layout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Manifestazioni Cardiovascolari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B06D-4B57-B983-756D999421A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B06D-4B57-B983-756D999421A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B06D-4B57-B983-756D999421A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B06D-4B57-B983-756D999421A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B06D-4B57-B983-756D999421AB}"/>
              </c:ext>
            </c:extLst>
          </c:dPt>
          <c:dLbls>
            <c:dLbl>
              <c:idx val="0"/>
              <c:layout>
                <c:manualLayout>
                  <c:x val="-1.7492226602489936E-2"/>
                  <c:y val="0.1115436940912051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06D-4B57-B983-756D999421AB}"/>
                </c:ext>
              </c:extLst>
            </c:dLbl>
            <c:dLbl>
              <c:idx val="1"/>
              <c:layout>
                <c:manualLayout>
                  <c:x val="-0.1234365150293044"/>
                  <c:y val="-2.43253962934182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6D-4B57-B983-756D999421AB}"/>
                </c:ext>
              </c:extLst>
            </c:dLbl>
            <c:dLbl>
              <c:idx val="2"/>
              <c:layout>
                <c:manualLayout>
                  <c:x val="7.2548331737478017E-2"/>
                  <c:y val="-0.230075077441958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06D-4B57-B983-756D999421AB}"/>
                </c:ext>
              </c:extLst>
            </c:dLbl>
            <c:dLbl>
              <c:idx val="3"/>
              <c:layout>
                <c:manualLayout>
                  <c:x val="7.1534122370225453E-2"/>
                  <c:y val="8.576769122882278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06D-4B57-B983-756D999421AB}"/>
                </c:ext>
              </c:extLst>
            </c:dLbl>
            <c:dLbl>
              <c:idx val="4"/>
              <c:layout>
                <c:manualLayout>
                  <c:x val="3.9462146920775265E-2"/>
                  <c:y val="0.1232396140406511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06D-4B57-B983-756D999421AB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Foglio1!$A$2:$A$6</c:f>
              <c:strCache>
                <c:ptCount val="5"/>
                <c:pt idx="0">
                  <c:v>Indeterminate </c:v>
                </c:pt>
                <c:pt idx="1">
                  <c:v>Arresto cardiaco </c:v>
                </c:pt>
                <c:pt idx="2">
                  <c:v>Modifiche del QRS/onda T + ipotensione </c:v>
                </c:pt>
                <c:pt idx="3">
                  <c:v>Tachiaritmia </c:v>
                </c:pt>
                <c:pt idx="4">
                  <c:v>Modifiche del QRS/onda T  </c:v>
                </c:pt>
              </c:strCache>
            </c:strRef>
          </c:cat>
          <c:val>
            <c:numRef>
              <c:f>Foglio1!$B$2:$B$6</c:f>
              <c:numCache>
                <c:formatCode>0%</c:formatCode>
                <c:ptCount val="5"/>
                <c:pt idx="0">
                  <c:v>0.06</c:v>
                </c:pt>
                <c:pt idx="1">
                  <c:v>0.39</c:v>
                </c:pt>
                <c:pt idx="2">
                  <c:v>0.33</c:v>
                </c:pt>
                <c:pt idx="3">
                  <c:v>0.11</c:v>
                </c:pt>
                <c:pt idx="4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06D-4B57-B983-756D999421A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layout>
        <c:manualLayout>
          <c:xMode val="edge"/>
          <c:yMode val="edge"/>
          <c:x val="0.62099235775630834"/>
          <c:y val="8.4046424957459509E-2"/>
          <c:w val="0.3360204192248184"/>
          <c:h val="0.777570933090302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35E46-9553-4DB8-945A-5785BEBCDF74}" type="datetimeFigureOut">
              <a:rPr lang="it-IT" smtClean="0"/>
              <a:t>18/12/23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26D48-1FD3-44C4-B385-6FE8B361B1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9872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26D48-1FD3-44C4-B385-6FE8B361B163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800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8C3F2-AD17-4B91-9FD4-69093F19FD5D}" type="datetimeFigureOut">
              <a:rPr lang="it-IT" smtClean="0"/>
              <a:t>18/12/23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32D7-9839-408D-8D2D-AB0D06C7E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6355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8C3F2-AD17-4B91-9FD4-69093F19FD5D}" type="datetimeFigureOut">
              <a:rPr lang="it-IT" smtClean="0"/>
              <a:t>18/12/23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32D7-9839-408D-8D2D-AB0D06C7E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51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8C3F2-AD17-4B91-9FD4-69093F19FD5D}" type="datetimeFigureOut">
              <a:rPr lang="it-IT" smtClean="0"/>
              <a:t>18/12/23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32D7-9839-408D-8D2D-AB0D06C7E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1034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8C3F2-AD17-4B91-9FD4-69093F19FD5D}" type="datetimeFigureOut">
              <a:rPr lang="it-IT" smtClean="0"/>
              <a:t>18/12/23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32D7-9839-408D-8D2D-AB0D06C7E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1126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8C3F2-AD17-4B91-9FD4-69093F19FD5D}" type="datetimeFigureOut">
              <a:rPr lang="it-IT" smtClean="0"/>
              <a:t>18/12/23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32D7-9839-408D-8D2D-AB0D06C7E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1832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8C3F2-AD17-4B91-9FD4-69093F19FD5D}" type="datetimeFigureOut">
              <a:rPr lang="it-IT" smtClean="0"/>
              <a:t>18/12/23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32D7-9839-408D-8D2D-AB0D06C7E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785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8C3F2-AD17-4B91-9FD4-69093F19FD5D}" type="datetimeFigureOut">
              <a:rPr lang="it-IT" smtClean="0"/>
              <a:t>18/12/23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32D7-9839-408D-8D2D-AB0D06C7E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863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8C3F2-AD17-4B91-9FD4-69093F19FD5D}" type="datetimeFigureOut">
              <a:rPr lang="it-IT" smtClean="0"/>
              <a:t>18/12/23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32D7-9839-408D-8D2D-AB0D06C7E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8183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8C3F2-AD17-4B91-9FD4-69093F19FD5D}" type="datetimeFigureOut">
              <a:rPr lang="it-IT" smtClean="0"/>
              <a:t>18/12/23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32D7-9839-408D-8D2D-AB0D06C7E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6935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8C3F2-AD17-4B91-9FD4-69093F19FD5D}" type="datetimeFigureOut">
              <a:rPr lang="it-IT" smtClean="0"/>
              <a:t>18/12/23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32D7-9839-408D-8D2D-AB0D06C7E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984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8C3F2-AD17-4B91-9FD4-69093F19FD5D}" type="datetimeFigureOut">
              <a:rPr lang="it-IT" smtClean="0"/>
              <a:t>18/12/23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132D7-9839-408D-8D2D-AB0D06C7E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5941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8C3F2-AD17-4B91-9FD4-69093F19FD5D}" type="datetimeFigureOut">
              <a:rPr lang="it-IT" smtClean="0"/>
              <a:t>18/12/23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132D7-9839-408D-8D2D-AB0D06C7E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989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3.gif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2.gif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7.jpeg"/><Relationship Id="rId5" Type="http://schemas.openxmlformats.org/officeDocument/2006/relationships/image" Target="../media/image26.emf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32.gif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2.gif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22.gif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hyperlink" Target="https://www.my-personaltrainer.it/Foglietti-illustrativi/Intralipid.html#:~:text=Intralipid%20%C3%A8%20un'emulsione%20lipidica,ridotti%2C%20un%20elevato%20apporto%20calorico." TargetMode="External"/><Relationship Id="rId5" Type="http://schemas.openxmlformats.org/officeDocument/2006/relationships/image" Target="../media/image17.gif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chart" Target="../charts/chart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chart" Target="../charts/char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ACC2CC-5B99-1F24-2F45-856540C8B0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5730" y="2569258"/>
            <a:ext cx="9144000" cy="2286443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Calisto MT" panose="02040603050505030304" pitchFamily="18" charset="0"/>
              </a:rPr>
              <a:t/>
            </a:r>
            <a:br>
              <a:rPr lang="it-IT" dirty="0">
                <a:latin typeface="Calisto MT" panose="02040603050505030304" pitchFamily="18" charset="0"/>
              </a:rPr>
            </a:br>
            <a:r>
              <a:rPr lang="it-IT" sz="4000" dirty="0"/>
              <a:t/>
            </a:r>
            <a:br>
              <a:rPr lang="it-IT" sz="4000" dirty="0"/>
            </a:br>
            <a:r>
              <a:rPr lang="it-IT" sz="4000" b="1" dirty="0">
                <a:latin typeface="Calisto MT" panose="02040603050505030304" pitchFamily="18" charset="0"/>
              </a:rPr>
              <a:t>TOSSICITA’ SISTEMICA DA ANESTETICI LOCALI:</a:t>
            </a:r>
            <a:br>
              <a:rPr lang="it-IT" sz="4000" b="1" dirty="0">
                <a:latin typeface="Calisto MT" panose="02040603050505030304" pitchFamily="18" charset="0"/>
              </a:rPr>
            </a:br>
            <a:r>
              <a:rPr lang="it-IT" sz="4000" b="1" dirty="0">
                <a:latin typeface="Calisto MT" panose="02040603050505030304" pitchFamily="18" charset="0"/>
              </a:rPr>
              <a:t>PREVENZIONE, DIAGNOSI E </a:t>
            </a:r>
            <a:r>
              <a:rPr lang="it-IT" sz="4000" b="1" dirty="0" smtClean="0">
                <a:latin typeface="Calisto MT" panose="02040603050505030304" pitchFamily="18" charset="0"/>
              </a:rPr>
              <a:t>CURA NEL PAZIENTE PEDIATRICO</a:t>
            </a:r>
            <a:r>
              <a:rPr lang="it-IT" b="1" dirty="0">
                <a:latin typeface="Calisto MT" panose="02040603050505030304" pitchFamily="18" charset="0"/>
              </a:rPr>
              <a:t/>
            </a:r>
            <a:br>
              <a:rPr lang="it-IT" b="1" dirty="0">
                <a:latin typeface="Calisto MT" panose="02040603050505030304" pitchFamily="18" charset="0"/>
              </a:rPr>
            </a:br>
            <a:endParaRPr lang="it-IT" b="1" dirty="0">
              <a:latin typeface="Calisto MT" panose="02040603050505030304" pitchFamily="18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634ECC7-D207-7A83-36B2-4D313B2E1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461" y="185081"/>
            <a:ext cx="2629267" cy="2600688"/>
          </a:xfrm>
          <a:prstGeom prst="rect">
            <a:avLst/>
          </a:prstGeom>
        </p:spPr>
      </p:pic>
      <p:sp>
        <p:nvSpPr>
          <p:cNvPr id="12" name="Sottotitolo 2">
            <a:extLst>
              <a:ext uri="{FF2B5EF4-FFF2-40B4-BE49-F238E27FC236}">
                <a16:creationId xmlns:a16="http://schemas.microsoft.com/office/drawing/2014/main" id="{97F1EAF0-4C15-9751-F11D-C80AD22F9DF6}"/>
              </a:ext>
            </a:extLst>
          </p:cNvPr>
          <p:cNvSpPr txBox="1">
            <a:spLocks/>
          </p:cNvSpPr>
          <p:nvPr/>
        </p:nvSpPr>
        <p:spPr>
          <a:xfrm>
            <a:off x="5576875" y="800093"/>
            <a:ext cx="5857916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latin typeface="Arial Rounded MT Bold" pitchFamily="34" charset="0"/>
              </a:rPr>
              <a:t>Presidente Dr. D. Galante</a:t>
            </a:r>
          </a:p>
          <a:p>
            <a:r>
              <a:rPr lang="it-IT" sz="2000" dirty="0">
                <a:latin typeface="Arial Rounded MT Bold" pitchFamily="34" charset="0"/>
              </a:rPr>
              <a:t>Congresso nazionale/internazionale </a:t>
            </a:r>
            <a:r>
              <a:rPr lang="it-IT" sz="2000" dirty="0" smtClean="0">
                <a:latin typeface="Arial Rounded MT Bold" pitchFamily="34" charset="0"/>
              </a:rPr>
              <a:t>2023</a:t>
            </a:r>
            <a:endParaRPr lang="it-IT" sz="2000" dirty="0">
              <a:latin typeface="Arial Rounded MT Bold" pitchFamily="34" charset="0"/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25B362D3-470C-C6DF-8EC7-A5BF48617A5C}"/>
              </a:ext>
            </a:extLst>
          </p:cNvPr>
          <p:cNvSpPr txBox="1">
            <a:spLocks/>
          </p:cNvSpPr>
          <p:nvPr/>
        </p:nvSpPr>
        <p:spPr>
          <a:xfrm>
            <a:off x="6862759" y="4542341"/>
            <a:ext cx="4572032" cy="2191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5143B6-7F37-E1FD-51E1-F7E396366EF3}"/>
              </a:ext>
            </a:extLst>
          </p:cNvPr>
          <p:cNvSpPr txBox="1"/>
          <p:nvPr/>
        </p:nvSpPr>
        <p:spPr>
          <a:xfrm>
            <a:off x="323461" y="4261624"/>
            <a:ext cx="118685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it-IT" altLang="it-IT" sz="2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 </a:t>
            </a:r>
            <a:r>
              <a:rPr lang="it-IT" altLang="it-IT" sz="2200" b="1" dirty="0">
                <a:solidFill>
                  <a:prstClr val="black"/>
                </a:solidFill>
                <a:latin typeface="Calibri Light" panose="020F0302020204030204"/>
              </a:rPr>
              <a:t>Dr. </a:t>
            </a:r>
            <a:r>
              <a:rPr lang="it-IT" altLang="it-IT" sz="2200" b="1" dirty="0" err="1">
                <a:solidFill>
                  <a:prstClr val="black"/>
                </a:solidFill>
                <a:latin typeface="Calibri Light" panose="020F0302020204030204"/>
              </a:rPr>
              <a:t>ssa</a:t>
            </a:r>
            <a:r>
              <a:rPr lang="it-IT" altLang="it-IT" sz="2200" b="1" dirty="0">
                <a:solidFill>
                  <a:prstClr val="black"/>
                </a:solidFill>
                <a:latin typeface="Calibri Light" panose="020F0302020204030204"/>
              </a:rPr>
              <a:t> Chantal Chinigioli </a:t>
            </a:r>
            <a:r>
              <a:rPr lang="it-IT" altLang="it-IT" sz="2000" b="1" dirty="0">
                <a:solidFill>
                  <a:prstClr val="black"/>
                </a:solidFill>
                <a:latin typeface="Calibri Light" panose="020F0302020204030204"/>
              </a:rPr>
              <a:t>Scuola specializzazione Anestesia , Rianimazione e Terapia del Dolore, UNIVPM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2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 Dr</a:t>
            </a:r>
            <a:r>
              <a:rPr kumimoji="0" lang="it-IT" altLang="it-IT" sz="2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kumimoji="0" lang="it-IT" altLang="it-IT" sz="2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Matteo </a:t>
            </a:r>
            <a:r>
              <a:rPr kumimoji="0" lang="it-IT" altLang="it-IT" sz="2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Ciuffreda </a:t>
            </a:r>
            <a:r>
              <a:rPr kumimoji="0" lang="it-IT" altLang="it-IT" sz="2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U.</a:t>
            </a:r>
            <a:r>
              <a:rPr lang="it-IT" altLang="it-IT" sz="2000" b="1" dirty="0">
                <a:latin typeface="+mj-lt"/>
                <a:ea typeface="+mj-ea"/>
                <a:cs typeface="+mj-cs"/>
              </a:rPr>
              <a:t>O.C Anestesia, Rianimazione e Terapia del Dolore, </a:t>
            </a:r>
            <a:r>
              <a:rPr lang="it-IT" altLang="it-IT" sz="2000" b="1" dirty="0" smtClean="0">
                <a:latin typeface="+mj-lt"/>
                <a:ea typeface="+mj-ea"/>
                <a:cs typeface="+mj-cs"/>
              </a:rPr>
              <a:t>AST Ancona -Fabriano</a:t>
            </a:r>
            <a:endParaRPr lang="it-IT" altLang="it-IT" sz="2000" b="1" dirty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altLang="it-IT" sz="2000" b="1" dirty="0"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r>
              <a:rPr lang="it-IT" altLang="it-IT" sz="2200" b="1" dirty="0">
                <a:latin typeface="+mj-lt"/>
                <a:ea typeface="+mj-ea"/>
                <a:cs typeface="+mj-cs"/>
              </a:rPr>
              <a:t>- Dr. Emanuele Pisello </a:t>
            </a:r>
            <a:r>
              <a:rPr kumimoji="0" lang="it-IT" altLang="it-IT" sz="2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U.</a:t>
            </a:r>
            <a:r>
              <a:rPr lang="it-IT" altLang="it-IT" sz="2000" b="1" dirty="0">
                <a:latin typeface="+mj-lt"/>
                <a:ea typeface="+mj-ea"/>
                <a:cs typeface="+mj-cs"/>
              </a:rPr>
              <a:t>O.C Anestesia, Rianimazione e Terapia del Dolore</a:t>
            </a:r>
            <a:r>
              <a:rPr lang="it-IT" altLang="it-IT" sz="2000" b="1">
                <a:latin typeface="+mj-lt"/>
                <a:ea typeface="+mj-ea"/>
                <a:cs typeface="+mj-cs"/>
              </a:rPr>
              <a:t>, </a:t>
            </a:r>
            <a:r>
              <a:rPr lang="it-IT" altLang="it-IT" sz="2000" b="1">
                <a:solidFill>
                  <a:prstClr val="black"/>
                </a:solidFill>
                <a:latin typeface="Calibri Light" panose="020F0302020204030204"/>
              </a:rPr>
              <a:t>AST Ancona -Fabriano</a:t>
            </a:r>
            <a:endParaRPr lang="it-IT" altLang="it-IT" sz="20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Nuovo mem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4791" y="58362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8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5"/>
    </mc:Choice>
    <mc:Fallback xmlns="">
      <p:transition spd="slow" advTm="1133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65" objId="3"/>
        <p14:stopEvt time="2857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7000"/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D4326BD-C758-05B5-99F7-892E7E910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260"/>
            <a:ext cx="10515600" cy="837141"/>
          </a:xfrm>
        </p:spPr>
        <p:txBody>
          <a:bodyPr/>
          <a:lstStyle/>
          <a:p>
            <a:r>
              <a:rPr lang="it-IT" dirty="0"/>
              <a:t>               </a:t>
            </a:r>
            <a:r>
              <a:rPr lang="it-IT" dirty="0">
                <a:latin typeface="Calisto MT" panose="02040603050505030304" pitchFamily="18" charset="0"/>
              </a:rPr>
              <a:t>Cause e fattori di rischio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2EFDFCD8-A8BF-FD48-9E1D-0070E5F2B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6067"/>
            <a:ext cx="10515600" cy="5283200"/>
          </a:xfrm>
        </p:spPr>
        <p:txBody>
          <a:bodyPr>
            <a:normAutofit fontScale="85000" lnSpcReduction="10000"/>
          </a:bodyPr>
          <a:lstStyle/>
          <a:p>
            <a:pPr>
              <a:buSzPct val="90000"/>
              <a:buBlip>
                <a:blip r:embed="rId5"/>
              </a:buBlip>
            </a:pPr>
            <a:r>
              <a:rPr lang="it-IT" sz="3300" dirty="0"/>
              <a:t> La concentrazione plasmatica di anestetico locale in seguito ad una  anestesia loco-regionale è difficilmente prevedibile e dipende da diversi fattori: proprietà intrinseche del farmaco, caratteristiche del paziente, sede e modalità di somministrazione.</a:t>
            </a:r>
          </a:p>
          <a:p>
            <a:pPr>
              <a:buSzPct val="90000"/>
              <a:buBlip>
                <a:blip r:embed="rId5"/>
              </a:buBlip>
            </a:pPr>
            <a:r>
              <a:rPr lang="it-IT" sz="3300" dirty="0"/>
              <a:t> Le principali cause delle reazioni tossiche sistemiche sono legate principalmente a: </a:t>
            </a:r>
          </a:p>
          <a:p>
            <a:pPr marL="0" indent="0">
              <a:buNone/>
            </a:pPr>
            <a:r>
              <a:rPr lang="it-IT" sz="3300" dirty="0"/>
              <a:t>         • sovradosaggio dell’anestetico; </a:t>
            </a:r>
          </a:p>
          <a:p>
            <a:pPr marL="0" indent="0">
              <a:buNone/>
            </a:pPr>
            <a:r>
              <a:rPr lang="it-IT" sz="3300" dirty="0"/>
              <a:t>         • iniezione intravasale; </a:t>
            </a:r>
          </a:p>
          <a:p>
            <a:pPr marL="0" indent="0">
              <a:buNone/>
            </a:pPr>
            <a:r>
              <a:rPr lang="it-IT" sz="3300" dirty="0"/>
              <a:t>         • rapido assorbimento al sito d’iniezione.</a:t>
            </a:r>
          </a:p>
          <a:p>
            <a:pPr>
              <a:buSzPct val="90000"/>
              <a:buBlip>
                <a:blip r:embed="rId5"/>
              </a:buBlip>
            </a:pPr>
            <a:r>
              <a:rPr lang="it-IT" sz="3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tossicità sistemica (neurologica e cardiovascolare) degli anestetici locali è in funzione della concentrazione plasmatica massimale di anestetico locale (Cp max) e dell’intervallo di tempo in cui si raggiunge la Cp Max (T max). 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2" name="Nuovo mem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66437" y="59219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2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63"/>
    </mc:Choice>
    <mc:Fallback xmlns="">
      <p:transition spd="slow" advTm="5416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342DD1DF-B90B-1301-612A-69ECD97C30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496009"/>
              </p:ext>
            </p:extLst>
          </p:nvPr>
        </p:nvGraphicFramePr>
        <p:xfrm>
          <a:off x="584199" y="220132"/>
          <a:ext cx="5799667" cy="63971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99667">
                  <a:extLst>
                    <a:ext uri="{9D8B030D-6E8A-4147-A177-3AD203B41FA5}">
                      <a16:colId xmlns:a16="http://schemas.microsoft.com/office/drawing/2014/main" val="2424335619"/>
                    </a:ext>
                  </a:extLst>
                </a:gridCol>
              </a:tblGrid>
              <a:tr h="38485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it-IT" sz="1800" dirty="0">
                          <a:effectLst/>
                        </a:rPr>
                        <a:t>CAUSE DI TOSSICITÀ DA ANESTETICI LOCALI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547839966"/>
                  </a:ext>
                </a:extLst>
              </a:tr>
              <a:tr h="38485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it-IT" sz="1800" dirty="0">
                          <a:effectLst/>
                        </a:rPr>
                        <a:t>Anestetico locale (proprietà fisico-chimiche)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218553955"/>
                  </a:ext>
                </a:extLst>
              </a:tr>
              <a:tr h="212956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it-IT" sz="1800" dirty="0">
                          <a:effectLst/>
                        </a:rPr>
                        <a:t>Tipo (estere o amide)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it-IT" sz="1800" dirty="0">
                          <a:effectLst/>
                        </a:rPr>
                        <a:t>Dose  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it-IT" sz="1800" dirty="0">
                          <a:effectLst/>
                        </a:rPr>
                        <a:t>Volume di distribuzione (</a:t>
                      </a:r>
                      <a:r>
                        <a:rPr lang="it-IT" sz="1800" dirty="0" err="1">
                          <a:effectLst/>
                        </a:rPr>
                        <a:t>Vd</a:t>
                      </a:r>
                      <a:r>
                        <a:rPr lang="it-IT" sz="1800" dirty="0">
                          <a:effectLst/>
                        </a:rPr>
                        <a:t>)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it-IT" sz="1800" dirty="0">
                          <a:effectLst/>
                        </a:rPr>
                        <a:t>Emivita (T1/2)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it-IT" sz="1800" dirty="0" err="1">
                          <a:effectLst/>
                        </a:rPr>
                        <a:t>pKa</a:t>
                      </a:r>
                      <a:endParaRPr lang="it-IT" sz="1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it-IT" sz="1800" dirty="0" err="1">
                          <a:effectLst/>
                        </a:rPr>
                        <a:t>Lipofilia</a:t>
                      </a:r>
                      <a:endParaRPr lang="it-IT" sz="1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it-IT" sz="1800" dirty="0">
                          <a:effectLst/>
                        </a:rPr>
                        <a:t>Legame farmaco-proteico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289241272"/>
                  </a:ext>
                </a:extLst>
              </a:tr>
              <a:tr h="35160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800" dirty="0">
                          <a:effectLst/>
                        </a:rPr>
                        <a:t>Paziente 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753100200"/>
                  </a:ext>
                </a:extLst>
              </a:tr>
              <a:tr h="1517241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it-IT" sz="1800" dirty="0">
                          <a:effectLst/>
                        </a:rPr>
                        <a:t>Peso e altezza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it-IT" sz="1800" dirty="0">
                          <a:effectLst/>
                        </a:rPr>
                        <a:t>Età 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it-IT" sz="1800" dirty="0">
                          <a:effectLst/>
                        </a:rPr>
                        <a:t>Patologie </a:t>
                      </a:r>
                      <a:r>
                        <a:rPr lang="it-IT" sz="1800" dirty="0" err="1">
                          <a:effectLst/>
                        </a:rPr>
                        <a:t>pre</a:t>
                      </a:r>
                      <a:r>
                        <a:rPr lang="it-IT" sz="1800" dirty="0">
                          <a:effectLst/>
                        </a:rPr>
                        <a:t>-esistenti 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it-IT" sz="1800" dirty="0">
                          <a:effectLst/>
                        </a:rPr>
                        <a:t>Gravidanza 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it-IT" sz="1800" dirty="0">
                          <a:effectLst/>
                        </a:rPr>
                        <a:t>Farmaci assunti 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4157269675"/>
                  </a:ext>
                </a:extLst>
              </a:tr>
              <a:tr h="3647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800" dirty="0">
                          <a:effectLst/>
                        </a:rPr>
                        <a:t>Sede e modalità di somministrazione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863268357"/>
                  </a:ext>
                </a:extLst>
              </a:tr>
              <a:tr h="1211077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it-IT" sz="1800" dirty="0">
                          <a:effectLst/>
                        </a:rPr>
                        <a:t>Perfusione della sede 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it-IT" sz="1800" dirty="0">
                          <a:effectLst/>
                        </a:rPr>
                        <a:t>Aggiunta di vasocostrittori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it-IT" sz="1800" dirty="0">
                          <a:effectLst/>
                        </a:rPr>
                        <a:t>Single shot vs iniezioni multiple o continue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it-IT" sz="1800" dirty="0">
                          <a:effectLst/>
                        </a:rPr>
                        <a:t>Velocità di iniezione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236665677"/>
                  </a:ext>
                </a:extLst>
              </a:tr>
            </a:tbl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038" y="1196447"/>
            <a:ext cx="5106316" cy="391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uovo mem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3991" y="60394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5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30"/>
    </mc:Choice>
    <mc:Fallback xmlns="">
      <p:transition spd="slow" advTm="5423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932837-BAF7-0B3F-1BD4-84F6F9BE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800"/>
              </a:spcAft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L’assorbimento sistemico dell’anestetico locale, dal sito di somministrazione, è influenzato da: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sz="2800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7EAC91-BD19-1F96-43F5-07DE564C2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it-IT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dose somministrata;</a:t>
            </a:r>
            <a:endParaRPr lang="it-I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it-IT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sede di iniezione;</a:t>
            </a:r>
            <a:endParaRPr lang="it-I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it-IT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legame farmaco-tessuti;</a:t>
            </a:r>
            <a:endParaRPr lang="it-I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it-IT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presenza di sostanze vasocostrittrici;</a:t>
            </a:r>
            <a:endParaRPr lang="it-I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it-IT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e. 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proprietà fisico-chimiche e farmacologiche del farmaco.</a:t>
            </a:r>
            <a:endParaRPr lang="it-I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4" name="Nuovo mem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165" y="58245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5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65"/>
    </mc:Choice>
    <mc:Fallback xmlns="">
      <p:transition spd="slow" advTm="2386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B44C3DF-D313-A872-E481-C5E108952FD6}"/>
              </a:ext>
            </a:extLst>
          </p:cNvPr>
          <p:cNvSpPr txBox="1"/>
          <p:nvPr/>
        </p:nvSpPr>
        <p:spPr>
          <a:xfrm>
            <a:off x="422787" y="463755"/>
            <a:ext cx="10972800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500" b="1" dirty="0"/>
              <a:t>Lo stato di vascolarizzazione dei tessuti influenza la permanenza del farmaco in sito: </a:t>
            </a:r>
          </a:p>
          <a:p>
            <a:endParaRPr lang="it-IT" sz="2500" b="1" dirty="0"/>
          </a:p>
          <a:p>
            <a:pPr marL="342900" indent="-342900">
              <a:buBlip>
                <a:blip r:embed="rId5"/>
              </a:buBlip>
            </a:pPr>
            <a:r>
              <a:rPr lang="it-IT" sz="2500" b="1" dirty="0"/>
              <a:t>l’iperemia del distretto interessato, a causa di fenomeni infiammatori, può determinare concentrazioni del farmaco simili a quelle prodotte da iniezione endovenosa diretta. </a:t>
            </a:r>
          </a:p>
          <a:p>
            <a:pPr marL="342900" indent="-342900">
              <a:buFontTx/>
              <a:buChar char="-"/>
            </a:pPr>
            <a:endParaRPr lang="it-IT" sz="2500" b="1" dirty="0"/>
          </a:p>
          <a:p>
            <a:pPr marL="342900" indent="-342900">
              <a:buBlip>
                <a:blip r:embed="rId5"/>
              </a:buBlip>
            </a:pPr>
            <a:r>
              <a:rPr lang="it-IT" sz="2500" b="1" dirty="0"/>
              <a:t>Sostanze ad azione vasocostrittrice, quali l’adrenalina ed altre catecolamine, sono in grado di ridurre l’assorbimento sistemico dell’anestetico locale dalla sede di somministrazione diminuendo il flusso ematico distrettuale in tali aree.</a:t>
            </a:r>
          </a:p>
          <a:p>
            <a:pPr marL="342900" indent="-342900">
              <a:buFontTx/>
              <a:buChar char="-"/>
            </a:pPr>
            <a:endParaRPr lang="it-IT" sz="2500" b="1" dirty="0"/>
          </a:p>
          <a:p>
            <a:pPr marL="342900" indent="-342900">
              <a:buBlip>
                <a:blip r:embed="rId5"/>
              </a:buBlip>
            </a:pPr>
            <a:r>
              <a:rPr lang="it-IT" sz="2500" b="1" dirty="0"/>
              <a:t>Una volta nel plasma gli anestetici si distribuiscono primariamente negli organi più perfusi come cervello, cuore, fegato e polmoni, in seguito raggiungono organi meno vascolarizzati come il muscolo scheletrico. </a:t>
            </a:r>
          </a:p>
          <a:p>
            <a:pPr marL="342900" indent="-342900">
              <a:buFontTx/>
              <a:buChar char="-"/>
            </a:pPr>
            <a:endParaRPr lang="it-IT" sz="2000" b="1" dirty="0"/>
          </a:p>
          <a:p>
            <a:endParaRPr lang="it-IT" sz="2000" b="1" dirty="0"/>
          </a:p>
        </p:txBody>
      </p:sp>
      <p:pic>
        <p:nvPicPr>
          <p:cNvPr id="2" name="Nuovo mem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1905" y="57448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2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73"/>
    </mc:Choice>
    <mc:Fallback xmlns="">
      <p:transition spd="slow" advTm="5447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ccia in su 1">
            <a:extLst>
              <a:ext uri="{FF2B5EF4-FFF2-40B4-BE49-F238E27FC236}">
                <a16:creationId xmlns:a16="http://schemas.microsoft.com/office/drawing/2014/main" id="{2D3AE829-EA18-4E35-1641-F4CEFFA8A5AB}"/>
              </a:ext>
            </a:extLst>
          </p:cNvPr>
          <p:cNvSpPr/>
          <p:nvPr/>
        </p:nvSpPr>
        <p:spPr>
          <a:xfrm>
            <a:off x="7179516" y="298580"/>
            <a:ext cx="4465087" cy="5887617"/>
          </a:xfrm>
          <a:prstGeom prst="upArrow">
            <a:avLst>
              <a:gd name="adj1" fmla="val 50000"/>
              <a:gd name="adj2" fmla="val 47792"/>
            </a:avLst>
          </a:prstGeom>
          <a:gradFill>
            <a:gsLst>
              <a:gs pos="0">
                <a:srgbClr val="FF0000"/>
              </a:gs>
              <a:gs pos="59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rgbClr val="92D050">
                  <a:alpha val="48000"/>
                </a:srgbClr>
              </a:gs>
            </a:gsLst>
            <a:lin ang="5400000" scaled="0"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0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Intrapleurico</a:t>
            </a:r>
            <a:endParaRPr lang="it-IT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Intercostale</a:t>
            </a:r>
            <a:endParaRPr lang="it-IT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Caudale</a:t>
            </a:r>
            <a:endParaRPr lang="it-IT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Epidurale</a:t>
            </a:r>
            <a:endParaRPr lang="it-IT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Plesso brachiale</a:t>
            </a:r>
            <a:endParaRPr lang="it-IT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Sciatico-femorale</a:t>
            </a:r>
            <a:endParaRPr lang="it-IT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Sottocutaneo</a:t>
            </a:r>
            <a:endParaRPr lang="it-IT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Intra-articolare</a:t>
            </a:r>
            <a:endParaRPr lang="it-IT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Spinale</a:t>
            </a:r>
            <a:endParaRPr lang="it-IT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90FFB34-112F-AA63-6852-CD0BDFC7D96B}"/>
              </a:ext>
            </a:extLst>
          </p:cNvPr>
          <p:cNvSpPr txBox="1"/>
          <p:nvPr/>
        </p:nvSpPr>
        <p:spPr>
          <a:xfrm>
            <a:off x="1234531" y="343700"/>
            <a:ext cx="5641716" cy="584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Anche la sede di somministrazione gioca un ruolo fondamentale: in ogni sede c’è una diversa velocità di  assorbimento e quindi il successivo picco plasmatico: con la stessa dose di anestetico locale, ad esempio, si avrà un picco plasmatico maggiore per un blocco intercostale </a:t>
            </a:r>
            <a:r>
              <a:rPr lang="it-IT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rispetto ad</a:t>
            </a:r>
            <a:r>
              <a:rPr lang="it-IT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blocco epidurale</a:t>
            </a:r>
            <a:r>
              <a:rPr lang="it-IT" sz="28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Nuovo mem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7240" y="59425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28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47"/>
    </mc:Choice>
    <mc:Fallback xmlns="">
      <p:transition spd="slow" advTm="4554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02" objId="11"/>
        <p14:stopEvt time="609" objId="11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1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4A3D1EF1-61E9-7BD5-98C7-1FAB329161DF}"/>
              </a:ext>
            </a:extLst>
          </p:cNvPr>
          <p:cNvSpPr txBox="1"/>
          <p:nvPr/>
        </p:nvSpPr>
        <p:spPr>
          <a:xfrm>
            <a:off x="600269" y="459936"/>
            <a:ext cx="7231398" cy="584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 quanto riguarda il farmaco è utile sottolineare il concetto di </a:t>
            </a:r>
            <a:r>
              <a:rPr lang="it-IT" sz="2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cardiovascular</a:t>
            </a:r>
            <a:r>
              <a:rPr lang="it-IT" sz="2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collapse</a:t>
            </a:r>
            <a:r>
              <a:rPr lang="it-IT" sz="2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/CNS (CC/CNS) ratio</a:t>
            </a:r>
            <a:r>
              <a:rPr lang="it-IT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ovvero il rapporto tra la dose di anestetico locale necessaria a provocare il collasso cardiovascolare e quella necessaria a causare le crisi convulsive. Un basso rapporto CC/CNS è associato a maggiore </a:t>
            </a:r>
            <a:r>
              <a:rPr lang="it-IT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cardiotossicità</a:t>
            </a:r>
            <a:r>
              <a:rPr lang="it-IT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viceversa un alto rapporto è associato ad un maggior margine di sicurezza. </a:t>
            </a:r>
            <a:endParaRPr lang="it-IT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505" y="2053697"/>
            <a:ext cx="2758415" cy="1934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uovo mem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6920" y="58150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2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38"/>
    </mc:Choice>
    <mc:Fallback xmlns="">
      <p:transition spd="slow" advTm="2833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14000"/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2A36AD-3264-B8C5-2784-35FEFC0ED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rgbClr val="000000"/>
                </a:solidFill>
                <a:latin typeface="Calisto MT" panose="02040603050505030304" pitchFamily="18" charset="0"/>
                <a:ea typeface="Calibri" panose="020F0502020204030204" pitchFamily="34" charset="0"/>
              </a:rPr>
              <a:t>C</a:t>
            </a:r>
            <a:r>
              <a:rPr lang="it-IT" sz="4400" dirty="0" err="1">
                <a:solidFill>
                  <a:srgbClr val="000000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</a:rPr>
              <a:t>ardiotossicità</a:t>
            </a:r>
            <a:r>
              <a:rPr lang="it-IT" sz="4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dei diversi anestetici locali </a:t>
            </a:r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FFD511F-95CD-5C76-3765-AA03DA177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32466"/>
            <a:ext cx="7670800" cy="466513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393" y="1829222"/>
            <a:ext cx="4398898" cy="3945043"/>
          </a:xfrm>
          <a:prstGeom prst="rect">
            <a:avLst/>
          </a:prstGeom>
        </p:spPr>
      </p:pic>
      <p:pic>
        <p:nvPicPr>
          <p:cNvPr id="4" name="Nuovo mem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2291" y="57742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3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86"/>
    </mc:Choice>
    <mc:Fallback xmlns="">
      <p:transition spd="slow" advTm="2978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CF201DE-1F55-66FB-501C-4F309ADA7AA8}"/>
              </a:ext>
            </a:extLst>
          </p:cNvPr>
          <p:cNvSpPr txBox="1"/>
          <p:nvPr/>
        </p:nvSpPr>
        <p:spPr>
          <a:xfrm>
            <a:off x="587829" y="774441"/>
            <a:ext cx="687130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Blip>
                <a:blip r:embed="rId5"/>
              </a:buBlip>
            </a:pPr>
            <a:r>
              <a:rPr lang="it-IT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Altro punto cruciale è costituito dall’età del paziente: gli anziani ed i bambini sono quelli a maggior rischio di sviluppare la LAST. </a:t>
            </a:r>
          </a:p>
          <a:p>
            <a:endParaRPr lang="it-IT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Blip>
                <a:blip r:embed="rId5"/>
              </a:buBlip>
            </a:pPr>
            <a:r>
              <a:rPr lang="it-IT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particolare, i neonati e i bambini più piccoli hanno ridotte concentrazioni plasmatiche di α1-glicoproteina acida ed i loro sistemi enzimatici epatici sono immaturi, per cui potrebbe aumentare la frazione libera di anestetico locale nel plasma. </a:t>
            </a:r>
          </a:p>
          <a:p>
            <a:endParaRPr lang="it-IT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Blip>
                <a:blip r:embed="rId5"/>
              </a:buBlip>
            </a:pPr>
            <a:r>
              <a:rPr lang="it-IT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Presentano un rischio elevato anche i pazienti che </a:t>
            </a:r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hanno</a:t>
            </a:r>
            <a:r>
              <a:rPr lang="it-IT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patologie cardiache </a:t>
            </a:r>
            <a:r>
              <a:rPr lang="it-IT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</a:t>
            </a:r>
            <a:r>
              <a:rPr lang="it-IT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-esistenti, patologie renali e disfunzioni epatiche</a:t>
            </a:r>
            <a:r>
              <a:rPr lang="it-IT" sz="2400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it-IT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987" y="988882"/>
            <a:ext cx="1764050" cy="446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uovo memo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35288" y="60023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0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87"/>
    </mc:Choice>
    <mc:Fallback xmlns="">
      <p:transition spd="slow" advTm="3788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2CEB8-7BDD-D490-E75C-4D7AEA43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33" y="212726"/>
            <a:ext cx="10515600" cy="947208"/>
          </a:xfrm>
        </p:spPr>
        <p:txBody>
          <a:bodyPr/>
          <a:lstStyle/>
          <a:p>
            <a:r>
              <a:rPr lang="it-IT" b="1" dirty="0"/>
              <a:t>                           </a:t>
            </a:r>
            <a:r>
              <a:rPr lang="it-IT" b="1" dirty="0">
                <a:latin typeface="Calisto MT" panose="02040603050505030304" pitchFamily="18" charset="0"/>
              </a:rPr>
              <a:t>Prevenzione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F92CC3-8C6D-6328-2529-91FE170A3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" y="1089025"/>
            <a:ext cx="10515600" cy="2153708"/>
          </a:xfrm>
        </p:spPr>
        <p:txBody>
          <a:bodyPr/>
          <a:lstStyle/>
          <a:p>
            <a:pPr>
              <a:buBlip>
                <a:blip r:embed="rId5"/>
              </a:buBlip>
            </a:pP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Nessuna singola precauzione può di per sé prevenire con certezza la LAST; tuttavia, esistono molteplici misure che possono ridurne il rischio.</a:t>
            </a:r>
            <a:endParaRPr lang="it-IT" sz="2000" baseline="30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Blip>
                <a:blip r:embed="rId5"/>
              </a:buBlip>
            </a:pP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Utilizzare la più bassa dose efficace di anestetico locale (dose = volume x concentrazione). </a:t>
            </a:r>
          </a:p>
          <a:p>
            <a:pPr>
              <a:buBlip>
                <a:blip r:embed="rId5"/>
              </a:buBlip>
            </a:pPr>
            <a:r>
              <a:rPr lang="it-IT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Nei pazienti pediatrici con età &lt; 4 mesi la dose dovrebbe essere ridotta del 15% e nei neonati è più sicuro dimezzare la dose massima.</a:t>
            </a:r>
          </a:p>
          <a:p>
            <a:endParaRPr lang="it-IT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it-IT" dirty="0"/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654DBD31-575C-D1D0-9E8D-357E9F1D40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038301"/>
              </p:ext>
            </p:extLst>
          </p:nvPr>
        </p:nvGraphicFramePr>
        <p:xfrm>
          <a:off x="1371600" y="2921000"/>
          <a:ext cx="8873066" cy="35982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7909">
                  <a:extLst>
                    <a:ext uri="{9D8B030D-6E8A-4147-A177-3AD203B41FA5}">
                      <a16:colId xmlns:a16="http://schemas.microsoft.com/office/drawing/2014/main" val="1902876681"/>
                    </a:ext>
                  </a:extLst>
                </a:gridCol>
                <a:gridCol w="1496289">
                  <a:extLst>
                    <a:ext uri="{9D8B030D-6E8A-4147-A177-3AD203B41FA5}">
                      <a16:colId xmlns:a16="http://schemas.microsoft.com/office/drawing/2014/main" val="4038317727"/>
                    </a:ext>
                  </a:extLst>
                </a:gridCol>
                <a:gridCol w="1388930">
                  <a:extLst>
                    <a:ext uri="{9D8B030D-6E8A-4147-A177-3AD203B41FA5}">
                      <a16:colId xmlns:a16="http://schemas.microsoft.com/office/drawing/2014/main" val="205709014"/>
                    </a:ext>
                  </a:extLst>
                </a:gridCol>
                <a:gridCol w="1603649">
                  <a:extLst>
                    <a:ext uri="{9D8B030D-6E8A-4147-A177-3AD203B41FA5}">
                      <a16:colId xmlns:a16="http://schemas.microsoft.com/office/drawing/2014/main" val="3088067072"/>
                    </a:ext>
                  </a:extLst>
                </a:gridCol>
                <a:gridCol w="1496289">
                  <a:extLst>
                    <a:ext uri="{9D8B030D-6E8A-4147-A177-3AD203B41FA5}">
                      <a16:colId xmlns:a16="http://schemas.microsoft.com/office/drawing/2014/main" val="1286215503"/>
                    </a:ext>
                  </a:extLst>
                </a:gridCol>
              </a:tblGrid>
              <a:tr h="704954">
                <a:tc>
                  <a:txBody>
                    <a:bodyPr/>
                    <a:lstStyle/>
                    <a:p>
                      <a:pPr marL="2286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</a:rPr>
                        <a:t>Anestetico locale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</a:rPr>
                        <a:t>Classe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</a:rPr>
                        <a:t>Dose massima (mg/kg)</a:t>
                      </a:r>
                      <a:r>
                        <a:rPr lang="it-IT" sz="1600" baseline="30000" dirty="0">
                          <a:effectLst/>
                        </a:rPr>
                        <a:t>a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Durata dell'azione (min)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Infusione (mg/kg/ora)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3255161763"/>
                  </a:ext>
                </a:extLst>
              </a:tr>
              <a:tr h="4075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</a:rPr>
                        <a:t>Procaina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</a:rPr>
                        <a:t>Estere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10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60-90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-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421079646"/>
                  </a:ext>
                </a:extLst>
              </a:tr>
              <a:tr h="4075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2-cloroprocaina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</a:rPr>
                        <a:t>Estere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20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30-60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-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2392313814"/>
                  </a:ext>
                </a:extLst>
              </a:tr>
              <a:tr h="4075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Tetracaina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Estere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</a:rPr>
                        <a:t>1.5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180-600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-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1197237049"/>
                  </a:ext>
                </a:extLst>
              </a:tr>
              <a:tr h="4075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Lidocaina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amidi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</a:rPr>
                        <a:t>5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</a:rPr>
                        <a:t>90-200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-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2939704051"/>
                  </a:ext>
                </a:extLst>
              </a:tr>
              <a:tr h="4075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Bupivacaine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amidi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2.5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</a:rPr>
                        <a:t>180-600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0.2-0.4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232567654"/>
                  </a:ext>
                </a:extLst>
              </a:tr>
              <a:tr h="4075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Ropivacaine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amidi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</a:rPr>
                        <a:t>2.5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</a:rPr>
                        <a:t>180-600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</a:rPr>
                        <a:t>0.2-0.5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3232334597"/>
                  </a:ext>
                </a:extLst>
              </a:tr>
              <a:tr h="4075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Levobupivacaina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amidi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</a:rPr>
                        <a:t>2.5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</a:rPr>
                        <a:t>180-600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</a:rPr>
                        <a:t>0.2-0.5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3032360800"/>
                  </a:ext>
                </a:extLst>
              </a:tr>
            </a:tbl>
          </a:graphicData>
        </a:graphic>
      </p:graphicFrame>
      <p:pic>
        <p:nvPicPr>
          <p:cNvPr id="4" name="Nuovo mem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5845" y="59378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76"/>
    </mc:Choice>
    <mc:Fallback xmlns="">
      <p:transition spd="slow" advTm="4317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2CC8C1-6DDA-457A-5769-712C3EDA3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                          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E6CD16-4EC9-14E3-CC02-F9220B860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7200"/>
            <a:ext cx="10515600" cy="5952067"/>
          </a:xfrm>
        </p:spPr>
        <p:txBody>
          <a:bodyPr>
            <a:normAutofit/>
          </a:bodyPr>
          <a:lstStyle/>
          <a:p>
            <a:pPr>
              <a:buBlip>
                <a:blip r:embed="rId5"/>
              </a:buBlip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L’utilizzo dell’</a:t>
            </a:r>
            <a:r>
              <a:rPr lang="it-IT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ecoguida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nell’esecuzione dei blocchi nervosi riduce significativamente il rischio di LAST (minor rischio di iniezione intravascolare). </a:t>
            </a:r>
          </a:p>
          <a:p>
            <a:pPr>
              <a:buBlip>
                <a:blip r:embed="rId5"/>
              </a:buBlip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Iniettare l’anestetico in modo graduale: 3-5 ml alla volta con una pausa di 15-30 secondi tra una iniezione e l’altra. In caso di mancato utilizzo di guida ecografica, il tempo tra un’iniezione e la successiva dovrebbe includere un tempo di circolo (~30-45 secondi). Il tempo di circolo può essere aumentato nel caso di blocchi agli arti inferiori o in pazienti con ridotta gittata cardiaca.</a:t>
            </a:r>
          </a:p>
          <a:p>
            <a:pPr>
              <a:buBlip>
                <a:blip r:embed="rId5"/>
              </a:buBlip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Aspirare durante l’introduzione dell’ago e aspirare sempre prima di ogni iniezione di anestetico locale, tendendo presente però che ci possono essere falsi negativi (2%).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Blip>
                <a:blip r:embed="rId5"/>
              </a:buBlip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Quando vengono somministrate dosi potenzialmente tossiche di anestetico locale può essere raccomandato l’uso di un marcatore di iniezione intravascolare: sebbene l’adrenalina sia un marcatore imperfetto i suoi benefici superano i rischi nella maggior parte dei pazienti. Nel bambino l’iniezione di 0.5 µg/kg di adrenalina produce un aumento della pressione arteriosa sistolica ≥ 15 mmHg.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Blip>
                <a:blip r:embed="rId5"/>
              </a:buBlip>
            </a:pP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4" name="Nuovo mem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59219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6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36"/>
    </mc:Choice>
    <mc:Fallback xmlns="">
      <p:transition spd="slow" advTm="8993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3B39B93-EEF6-DF22-4DBE-5A62D5FD5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8234"/>
            <a:ext cx="10515600" cy="620201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it-IT" sz="3500" dirty="0"/>
              <a:t>La tossicità sistemica da anestetici locali (</a:t>
            </a:r>
            <a:r>
              <a:rPr lang="it-IT" sz="3500" dirty="0" err="1"/>
              <a:t>local</a:t>
            </a:r>
            <a:r>
              <a:rPr lang="it-IT" sz="3500" dirty="0"/>
              <a:t> </a:t>
            </a:r>
            <a:r>
              <a:rPr lang="it-IT" sz="3500" dirty="0" err="1"/>
              <a:t>anesthetic</a:t>
            </a:r>
            <a:r>
              <a:rPr lang="it-IT" sz="3500" dirty="0"/>
              <a:t> </a:t>
            </a:r>
            <a:r>
              <a:rPr lang="it-IT" sz="3500" dirty="0" err="1"/>
              <a:t>systemic</a:t>
            </a:r>
            <a:r>
              <a:rPr lang="it-IT" sz="3500" dirty="0"/>
              <a:t> </a:t>
            </a:r>
            <a:r>
              <a:rPr lang="it-IT" sz="3500" dirty="0" err="1"/>
              <a:t>toxicity</a:t>
            </a:r>
            <a:r>
              <a:rPr lang="it-IT" sz="3500" dirty="0"/>
              <a:t>, LAST) è una complicanza rara( si verifica in 8 ogni 100.000 blocchi periferici pediatrici)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sz="3500" dirty="0"/>
              <a:t>Potenzialmente fatale, con un tasso di mortalità complessiva che va dal 4.3%-10%.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sz="3500" dirty="0"/>
              <a:t>Le manifestazioni cliniche vanno da sintomi lievi, ( per lo più da ricondurre all’assorbimento sistemico di anestetico locale dal corretto sito di somministrazione) a sintomi più gravi a carico del sistema nervoso centrale e/o cardiovascolare, (dovute principalmente da iniezione accidentale intravascolare). </a:t>
            </a:r>
          </a:p>
        </p:txBody>
      </p:sp>
      <p:pic>
        <p:nvPicPr>
          <p:cNvPr id="2" name="Nuovo mem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57346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8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26"/>
    </mc:Choice>
    <mc:Fallback xmlns="">
      <p:transition spd="slow" advTm="5362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15000"/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E59A7-289D-0492-0D0D-B04E92C3D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                             </a:t>
            </a:r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4EE5C9-DB36-48AA-D38B-CA32A324A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33" y="601134"/>
            <a:ext cx="8966200" cy="5943600"/>
          </a:xfrm>
        </p:spPr>
        <p:txBody>
          <a:bodyPr>
            <a:normAutofit fontScale="70000" lnSpcReduction="20000"/>
          </a:bodyPr>
          <a:lstStyle/>
          <a:p>
            <a:pPr>
              <a:buBlip>
                <a:blip r:embed="rId5"/>
              </a:buBlip>
            </a:pPr>
            <a:r>
              <a:rPr lang="it-IT" sz="4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Tenere in considerazione l’effetto additivo della tossicità da anestetici locali nel caso di somministrazioni ripetute o di miscele di anestetici locali e adeguare di conseguenza il dosaggio.</a:t>
            </a:r>
            <a:endParaRPr lang="it-IT" sz="4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Blip>
                <a:blip r:embed="rId5"/>
              </a:buBlip>
            </a:pPr>
            <a:r>
              <a:rPr lang="it-IT" sz="4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rischio di LAST associata con i blocchi del tronco può essere ridotto utilizzando basse concentrazioni, dosando il farmaco sul peso corporeo ideale, aggiungendo adrenalina e tenendo il paziente in osservazione per almeno 30-45 minuti dopo il blocco.</a:t>
            </a:r>
          </a:p>
          <a:p>
            <a:pPr>
              <a:buBlip>
                <a:blip r:embed="rId5"/>
              </a:buBlip>
            </a:pPr>
            <a:r>
              <a:rPr lang="it-IT" sz="4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Considerare che la premedicazione con farmaci sedativo-ipnotici può alterare la eccitabilità nervosa e mascherare eventuali segni o sintomi neurologici di LAST. </a:t>
            </a:r>
            <a:endParaRPr lang="it-IT" sz="4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lnSpc>
                <a:spcPct val="150000"/>
              </a:lnSpc>
              <a:buNone/>
              <a:tabLst>
                <a:tab pos="2272030" algn="l"/>
              </a:tabLs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767" y="1818217"/>
            <a:ext cx="251460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uovo mem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66437" y="5775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3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69"/>
    </mc:Choice>
    <mc:Fallback xmlns="">
      <p:transition spd="slow" advTm="4856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468C3D-44D9-0143-89A8-EDB93942B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893" y="0"/>
            <a:ext cx="9996779" cy="1002005"/>
          </a:xfrm>
        </p:spPr>
        <p:txBody>
          <a:bodyPr/>
          <a:lstStyle/>
          <a:p>
            <a:r>
              <a:rPr lang="it-IT" dirty="0">
                <a:latin typeface="Calisto MT" panose="02040603050505030304" pitchFamily="18" charset="0"/>
              </a:rPr>
              <a:t>                            </a:t>
            </a:r>
            <a:r>
              <a:rPr lang="it-IT" b="1" dirty="0">
                <a:latin typeface="Calisto MT" panose="02040603050505030304" pitchFamily="18" charset="0"/>
              </a:rPr>
              <a:t>Trattamento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C326E66-4A62-2C11-8D0C-ABC8FC0DE8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16" y="877078"/>
            <a:ext cx="10459617" cy="5747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uovo memo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9205" y="61373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3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5"/>
    </mc:Choice>
    <mc:Fallback xmlns="">
      <p:transition spd="slow" advTm="1078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B38E62-17D8-8A23-629F-DECF8E28D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                          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A5D6F7-EBE0-FDA6-6F7D-9A59FEBD5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7200"/>
            <a:ext cx="10515600" cy="6035675"/>
          </a:xfrm>
        </p:spPr>
        <p:txBody>
          <a:bodyPr>
            <a:normAutofit fontScale="92500"/>
          </a:bodyPr>
          <a:lstStyle/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</a:buBlip>
            </a:pP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 priorità del trattamento della LAST includono l’adeguata gestione delle vie aeree, il supporto circolatorio e strategie per ridurre gli effetti sistemici degli anestetici locali. 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</a:buBlip>
            </a:pP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Alla comparsa di segni e sintomi di LAST assicurare immediatamente un’ottimale gestione delle vie aeree per prevenire ipossia, ipercapnia e acidosi, che possono aggravare la tossicità.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</a:buBlip>
            </a:pP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 il controllo delle convulsioni prediligere le benzodiazepine ed evitare il propofol per la sua azione depressiva sul sistema cardiovascolare.  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</a:buBlip>
            </a:pP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le benzodiazepine non sono immediatamente disponibili sono accettate piccole dosi (20 mg) di propofol, anche se andrebbe evitato in caso di instabilità emodinamica.</a:t>
            </a:r>
          </a:p>
          <a:p>
            <a:pPr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</a:buBlip>
            </a:pP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Nel caso</a:t>
            </a: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 convulsioni persistono nonostante l’uso di benzodiazepine possono essere utilizzate piccole dosi di </a:t>
            </a:r>
            <a:r>
              <a:rPr lang="it-IT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rocuronio</a:t>
            </a: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altri bloccanti neuromuscolari in modo da minimizzare l’acidosi e l’ipossiemia.</a:t>
            </a:r>
          </a:p>
          <a:p>
            <a:endParaRPr lang="it-I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4" name="Nuovo memo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9525" y="60055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7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52"/>
    </mc:Choice>
    <mc:Fallback xmlns="">
      <p:transition spd="slow" advTm="7035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DE6FA8-CA47-8F5A-442A-4F5E5B7DF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                          </a:t>
            </a:r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1614A72-03D7-1A99-4A2A-8A47BE7EA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6127750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caso di arresto cardiaco procedere con l’algoritmo ACLS (</a:t>
            </a:r>
            <a:r>
              <a:rPr lang="it-IT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Advanced </a:t>
            </a:r>
            <a:r>
              <a:rPr lang="it-IT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Cardiac</a:t>
            </a:r>
            <a:r>
              <a:rPr lang="it-IT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Life Support</a:t>
            </a: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con le seguenti modifiche:</a:t>
            </a:r>
            <a:endParaRPr lang="it-I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buClr>
                <a:srgbClr val="FF0000"/>
              </a:buClr>
              <a:buBlip>
                <a:blip r:embed="rId5"/>
              </a:buBlip>
            </a:pP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si ricorre all’uso di adrenalina preferire basse dosi iniziali (&lt; 1mcg/kg)</a:t>
            </a:r>
            <a:endParaRPr lang="it-I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buClr>
                <a:srgbClr val="FF0000"/>
              </a:buClr>
              <a:buBlip>
                <a:blip r:embed="rId5"/>
              </a:buBlip>
            </a:pP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vasopressina non è raccomandata </a:t>
            </a:r>
            <a:endParaRPr lang="it-I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buClr>
                <a:srgbClr val="FF0000"/>
              </a:buClr>
              <a:buBlip>
                <a:blip r:embed="rId5"/>
              </a:buBlip>
            </a:pP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Evitare bloccanti dei canali del calcio e beta bloccanti</a:t>
            </a:r>
            <a:endParaRPr lang="it-I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800"/>
              </a:spcAft>
              <a:buClr>
                <a:srgbClr val="FF0000"/>
              </a:buClr>
              <a:buBlip>
                <a:blip r:embed="rId5"/>
              </a:buBlip>
            </a:pP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caso di aritmie ventricolari prediligere l’</a:t>
            </a:r>
            <a:r>
              <a:rPr lang="it-IT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amiodarone</a:t>
            </a: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non è raccomandato il trattamento con lidocaina o </a:t>
            </a:r>
            <a:r>
              <a:rPr lang="it-IT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procainamide</a:t>
            </a: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it-I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4" name="Nuovo memo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5845" y="60055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8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67"/>
    </mc:Choice>
    <mc:Fallback xmlns="">
      <p:transition spd="slow" advTm="3486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11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A16978-5014-F0E2-203E-74576BF41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                           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28A75B3-3E44-6EE3-EA92-952AC7969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6225"/>
            <a:ext cx="10515600" cy="62166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SzPct val="105000"/>
              <a:buBlip>
                <a:blip r:embed="rId5"/>
              </a:buBlip>
            </a:pPr>
            <a:r>
              <a:rPr lang="it-IT" sz="25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Considerare la somministrazione di emulsione lipidica al 20% (</a:t>
            </a:r>
            <a:r>
              <a:rPr lang="it-IT" sz="25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INTRALIPID ®   20%)</a:t>
            </a:r>
            <a:r>
              <a:rPr lang="it-IT" sz="25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alla comparsa dei primi segni di tossicità in tutti i casi anche solo potenzialmente seri, dopo la messa in sicurezza delle vie aeree .</a:t>
            </a:r>
            <a:endParaRPr lang="it-IT" sz="25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SzPct val="105000"/>
              <a:buBlip>
                <a:blip r:embed="rId5"/>
              </a:buBlip>
            </a:pPr>
            <a:r>
              <a:rPr lang="it-IT" sz="25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Nel bambino (peso corporeo ideale &lt; 70 kg) somministrare inizialmente un bolo di 1.5 ml/kg di emulsione lipidica al 20% in 2-3 minuti; </a:t>
            </a:r>
          </a:p>
          <a:p>
            <a:pPr>
              <a:buSzPct val="105000"/>
              <a:buBlip>
                <a:blip r:embed="rId5"/>
              </a:buBlip>
            </a:pPr>
            <a:r>
              <a:rPr lang="it-IT" sz="2500" dirty="0">
                <a:latin typeface="Calibri" panose="020F0502020204030204" pitchFamily="34" charset="0"/>
                <a:ea typeface="Calibri" panose="020F0502020204030204" pitchFamily="34" charset="0"/>
              </a:rPr>
              <a:t>  I</a:t>
            </a:r>
            <a:r>
              <a:rPr lang="it-IT" sz="25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 seguito infondere a 0.25 ml/kg/min per 15-20 minuti (considerare l’infusione in pompa se il peso corporeo ideale è &lt; 40 kg). Continuare l’infusione per almeno altri 10 minuti dopo aver raggiunto la stabilità emodinamica.</a:t>
            </a:r>
          </a:p>
          <a:p>
            <a:pPr>
              <a:buSzPct val="105000"/>
              <a:buBlip>
                <a:blip r:embed="rId5"/>
              </a:buBlip>
            </a:pPr>
            <a:r>
              <a:rPr lang="it-IT" sz="25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In caso di persistente instabilità emodinamica considerare un secondo bolo o aumentare l’infusione a 0.5 ml/kg/min. </a:t>
            </a:r>
          </a:p>
          <a:p>
            <a:pPr>
              <a:buSzPct val="105000"/>
              <a:buBlip>
                <a:blip r:embed="rId5"/>
              </a:buBlip>
            </a:pPr>
            <a:r>
              <a:rPr lang="it-IT" sz="25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Tenere presente che la dose massima raccomandata di emulsione lipidica è 12 ml/kg.</a:t>
            </a:r>
          </a:p>
          <a:p>
            <a:pPr>
              <a:buSzPct val="105000"/>
              <a:buBlip>
                <a:blip r:embed="rId5"/>
              </a:buBlip>
            </a:pPr>
            <a:r>
              <a:rPr lang="it-IT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Una volta stabilizzato il paziente tenerlo in osservazione per almeno 2 ore in caso di crisi convulsive, per 4-6 ore in caso di instabilità cardiovascolare. </a:t>
            </a:r>
            <a:endParaRPr lang="it-IT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SzPct val="105000"/>
              <a:buBlip>
                <a:blip r:embed="rId5"/>
              </a:buBlip>
            </a:pPr>
            <a:endParaRPr lang="it-IT" dirty="0"/>
          </a:p>
        </p:txBody>
      </p:sp>
      <p:pic>
        <p:nvPicPr>
          <p:cNvPr id="4" name="Nuovo memo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60944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6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65"/>
    </mc:Choice>
    <mc:Fallback xmlns="">
      <p:transition spd="slow" advTm="8226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2000"/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795DE4-AEDF-9109-1221-424B9D681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                          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E9FFD20-2F9B-DF3F-F137-487D62908B0E}"/>
              </a:ext>
            </a:extLst>
          </p:cNvPr>
          <p:cNvSpPr txBox="1"/>
          <p:nvPr/>
        </p:nvSpPr>
        <p:spPr>
          <a:xfrm>
            <a:off x="255036" y="287067"/>
            <a:ext cx="9089686" cy="5837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3600" dirty="0">
                <a:solidFill>
                  <a:srgbClr val="1F3864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INTRALIPID ® 20%</a:t>
            </a:r>
            <a:endParaRPr lang="it-IT" sz="3600" dirty="0">
              <a:effectLst/>
              <a:latin typeface="Calisto MT" panose="02040603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INTRALIPID ® 20% è un’emulsione di lipidi di soia purificati e fosfolipidi di tuorlo d’uovo purificati.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it-IT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Circa la sua efficacia come antidoto della tossicità sistemica da anestetici locali sono state formulate varie ipotesi: la teoria del “</a:t>
            </a:r>
            <a:r>
              <a:rPr lang="it-IT" sz="17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lipid</a:t>
            </a:r>
            <a:r>
              <a:rPr lang="it-IT" sz="17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7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sink</a:t>
            </a:r>
            <a:r>
              <a:rPr lang="it-IT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” ipotizza la formazione di una fase lipidica plasmatica con sottrazione di tossine lipofile dai target tissutali o dal plasma stesso, con riduzione della concentrazione nei siti d’azione; un altro meccanismo proposto prevede che il rapido sovraccarico di lipidi (</a:t>
            </a:r>
            <a:r>
              <a:rPr lang="it-IT" sz="17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fat</a:t>
            </a:r>
            <a:r>
              <a:rPr lang="it-IT" sz="17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load</a:t>
            </a:r>
            <a:r>
              <a:rPr lang="it-IT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 costituisca un reintegro energetico per il miocardio, con un effetto cardiotonico diretto. Secondo la teoria dei canali ionici, gli acidi grassi liberi (FFA) avrebbero effetti diretti sui canali del calcio e del sodio, incrementandone le correnti (antagonismo del blocco effettuato dalla </a:t>
            </a:r>
            <a:r>
              <a:rPr lang="it-IT" sz="17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bupivacaina</a:t>
            </a:r>
            <a:r>
              <a:rPr lang="it-IT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). Studi più recenti suggeriscono che, piuttosto che agire in modo statico come “</a:t>
            </a:r>
            <a:r>
              <a:rPr lang="it-IT" sz="17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lipid</a:t>
            </a:r>
            <a:r>
              <a:rPr lang="it-IT" sz="17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7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sink</a:t>
            </a:r>
            <a:r>
              <a:rPr lang="it-IT" sz="17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it-IT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l’emulsione lipidica leghi e trasporti attivamente (</a:t>
            </a:r>
            <a:r>
              <a:rPr lang="it-IT" sz="17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shuttle</a:t>
            </a:r>
            <a:r>
              <a:rPr lang="it-IT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 l’anestetico locale dagli organi più irrorati e più sensibili alla LAST (cuore e cervello) a quelli che accumulano e detossificano il farmaco (muscolo scheletrico e fegato, rispettivamente).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7A3AC17-7348-902A-AB25-85060F1963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409" y="566056"/>
            <a:ext cx="1971331" cy="4989584"/>
          </a:xfrm>
          <a:prstGeom prst="rect">
            <a:avLst/>
          </a:prstGeom>
        </p:spPr>
      </p:pic>
      <p:pic>
        <p:nvPicPr>
          <p:cNvPr id="3" name="Nuovo memo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6040" y="60023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9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70"/>
    </mc:Choice>
    <mc:Fallback xmlns="">
      <p:transition spd="slow" advTm="7127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2FB19A-AA1C-FF52-F34A-8B2025675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84150"/>
            <a:ext cx="10515600" cy="1325563"/>
          </a:xfrm>
        </p:spPr>
        <p:txBody>
          <a:bodyPr/>
          <a:lstStyle/>
          <a:p>
            <a:r>
              <a:rPr lang="it-IT" b="1" dirty="0">
                <a:latin typeface="Calisto MT" panose="02040603050505030304" pitchFamily="18" charset="0"/>
              </a:rPr>
              <a:t>                             Conclusioni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27C5165-2E2A-2924-E640-90AED161B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LAST è un evento avverso che può mettere a rischio la vita del paziente: è necessario che gli operatori sanitari che somministrano anestetici locali nella loro pratica clinica (anestesisti e non) siano a conoscenza dei meccanismi della LAST, dei fattori di rischio, della prevenzione e delle strategie terapeutiche al fine di garantire la sicurezza del paziente. </a:t>
            </a:r>
            <a:endParaRPr lang="it-IT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4" name="Nuovo memo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7418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7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97"/>
    </mc:Choice>
    <mc:Fallback xmlns="">
      <p:transition spd="slow" advTm="2349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B32D10F-23AD-A482-82F6-1221A97A5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04775"/>
            <a:ext cx="6067425" cy="6267450"/>
          </a:xfrm>
          <a:prstGeom prst="rect">
            <a:avLst/>
          </a:prstGeom>
        </p:spPr>
      </p:pic>
      <p:pic>
        <p:nvPicPr>
          <p:cNvPr id="1026" name="Picture 2" descr="Visualizza immagine di origine">
            <a:extLst>
              <a:ext uri="{FF2B5EF4-FFF2-40B4-BE49-F238E27FC236}">
                <a16:creationId xmlns:a16="http://schemas.microsoft.com/office/drawing/2014/main" id="{E452F336-9082-C844-9812-F0E431748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5" y="1171575"/>
            <a:ext cx="504190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uovo memo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2692" y="58848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3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4"/>
    </mc:Choice>
    <mc:Fallback xmlns="">
      <p:transition spd="slow" advTm="1196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B79370-B387-9742-321B-1D2466A4F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9112"/>
          </a:xfrm>
        </p:spPr>
        <p:txBody>
          <a:bodyPr/>
          <a:lstStyle/>
          <a:p>
            <a:pPr algn="ctr"/>
            <a:r>
              <a:rPr lang="it-IT" b="1" dirty="0">
                <a:latin typeface="Calisto MT" panose="02040603050505030304" pitchFamily="18" charset="0"/>
              </a:rPr>
              <a:t>Epidemiologia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741B54-45F0-0ABC-5440-1AC15A204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0261"/>
            <a:ext cx="10515600" cy="520648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rischio di LAST nel bambino è maggiore rispetto all’adulto: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 casi ogni 100 000 blocchi regionali secondo l’analisi del PRAN (</a:t>
            </a:r>
            <a:r>
              <a:rPr lang="it-IT" sz="2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Pediatric</a:t>
            </a:r>
            <a:r>
              <a:rPr lang="it-IT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Regional</a:t>
            </a:r>
            <a:r>
              <a:rPr lang="it-IT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Anesthesia</a:t>
            </a:r>
            <a:r>
              <a:rPr lang="it-IT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Network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rischio del 0.16 per 1000 per blocchi nervosi periferici e del 1.3 per 1000 per i blocchi </a:t>
            </a:r>
            <a:r>
              <a:rPr lang="it-IT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neuroassiali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(esclusa l’anestesia spinale) secondo l’ADARPEF (</a:t>
            </a:r>
            <a:r>
              <a:rPr lang="it-IT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French</a:t>
            </a:r>
            <a:r>
              <a:rPr lang="it-IT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Language Society of </a:t>
            </a:r>
            <a:r>
              <a:rPr lang="it-IT" sz="2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Paediatric</a:t>
            </a:r>
            <a:r>
              <a:rPr lang="it-IT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Anaesthesiologists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 una recente revisione della letteratura è emerso che: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</a:rPr>
              <a:t>l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last si verifica soprattutto nel contesto delle sale operatorie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l’anestetico locale maggiormente implicato 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</a:rPr>
              <a:t>è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it-IT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bupivacaina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it-IT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 blocchi maggiormente associati a tossicità sistemica sono blocchi penieni e caudali (per la loro alta vascolarizzazione). </a:t>
            </a:r>
            <a:endParaRPr lang="it-IT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486" y="3751209"/>
            <a:ext cx="2516697" cy="166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umetto 4 3"/>
          <p:cNvSpPr/>
          <p:nvPr/>
        </p:nvSpPr>
        <p:spPr>
          <a:xfrm>
            <a:off x="10607039" y="3498574"/>
            <a:ext cx="1296063" cy="580445"/>
          </a:xfrm>
          <a:prstGeom prst="cloudCallout">
            <a:avLst>
              <a:gd name="adj1" fmla="val -42055"/>
              <a:gd name="adj2" fmla="val 55833"/>
            </a:avLst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Pericolo??</a:t>
            </a:r>
          </a:p>
        </p:txBody>
      </p:sp>
      <p:pic>
        <p:nvPicPr>
          <p:cNvPr id="5" name="Nuovo mem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5070" y="59436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2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56"/>
    </mc:Choice>
    <mc:Fallback xmlns="">
      <p:transition spd="slow" advTm="5115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3416335-B156-54A7-C85A-7300E325EB61}"/>
              </a:ext>
            </a:extLst>
          </p:cNvPr>
          <p:cNvSpPr txBox="1"/>
          <p:nvPr/>
        </p:nvSpPr>
        <p:spPr>
          <a:xfrm>
            <a:off x="533399" y="179561"/>
            <a:ext cx="93876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                                       </a:t>
            </a: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+mj-ea"/>
                <a:cs typeface="+mj-cs"/>
              </a:rPr>
              <a:t>CLINICA</a:t>
            </a:r>
            <a:endParaRPr lang="it-IT" sz="4000" dirty="0">
              <a:latin typeface="Calisto MT" panose="0204060305050503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2BF4CAE-020F-283D-AB29-91CEC5400B14}"/>
              </a:ext>
            </a:extLst>
          </p:cNvPr>
          <p:cNvSpPr txBox="1"/>
          <p:nvPr/>
        </p:nvSpPr>
        <p:spPr>
          <a:xfrm>
            <a:off x="157316" y="884903"/>
            <a:ext cx="11572568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Tossicità neurologica: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it-IT" dirty="0"/>
              <a:t>La manifestazione clinica principale sono le crisi convulsive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Sono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dovute al blocco, da parte dell’anestetico locale, dei neuroni corticali inibitori che disinibisce le vie eccitatorie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ossono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essere precedute da prodromi: intorpidimento della lingua e delle labbra (patognomonico), gusto metallico,       confusione, agitazione, vertigini, allucinazioni visive e uditive, fruscii all’orecchio, nistagmo, cefalea, parestesie e formicolii alle estremità.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l’aumentare della concentrazione cerebrale di anestetico locale possono presentarsi tremori e fascicolazioni dei muscoli facciali e degli arti fino alla crisi generalizzata tonico-clonica tipo grande male.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ulteriore incremento del livello cerebrale di anestetico si progredisce ad uno stato di depressione del sistema nervoso centrale con coma ed arresto respiratorio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Generalmente la concentrazione convulsivante di un anestetico locale è inversamente proporzionale alla PaCO2 del paziente: un aumento della PaCO2 o una diminuzione del pH provoca un abbassamento della soglia convulsivante ed un aumento dell’incidenza di tossicità severa sistemica degli anestetici locali.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270" y="471948"/>
            <a:ext cx="1792603" cy="159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uovo mem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9873" y="58144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0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61"/>
    </mc:Choice>
    <mc:Fallback xmlns="">
      <p:transition spd="slow" advTm="9846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07" objId="59"/>
        <p14:stopEvt time="1428" objId="59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D814D049-EE7F-EAB5-BE7A-39DDC9E0B8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3906962"/>
              </p:ext>
            </p:extLst>
          </p:nvPr>
        </p:nvGraphicFramePr>
        <p:xfrm>
          <a:off x="604299" y="372533"/>
          <a:ext cx="10969634" cy="6139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Nuovo mem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2805" y="60247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0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85"/>
    </mc:Choice>
    <mc:Fallback xmlns="">
      <p:transition spd="slow" advTm="1838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7951EED-C2B6-BF5E-117B-ADD3E2720BDD}"/>
              </a:ext>
            </a:extLst>
          </p:cNvPr>
          <p:cNvSpPr txBox="1"/>
          <p:nvPr/>
        </p:nvSpPr>
        <p:spPr>
          <a:xfrm>
            <a:off x="363795" y="199923"/>
            <a:ext cx="1163156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 </a:t>
            </a:r>
            <a:r>
              <a:rPr lang="it-IT" sz="2000" b="1" dirty="0"/>
              <a:t>Tossicità cardiovascolare</a:t>
            </a:r>
          </a:p>
          <a:p>
            <a:endParaRPr lang="it-IT" sz="2000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dirty="0"/>
              <a:t>Riscontrata a dosaggi di anestetico maggiori rispetto al SNC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dirty="0"/>
              <a:t>possono comparire segni di eccitazione cardiaca (tachicardia, ipertensione, aritmie ventricolari) poi soppiantati dalla depressione cardiovascolare (bradicardia, ipotensione, blocchi di conduzione, ridotta contrattilità, </a:t>
            </a:r>
            <a:r>
              <a:rPr lang="it-IT" dirty="0" err="1"/>
              <a:t>asistolia</a:t>
            </a:r>
            <a:r>
              <a:rPr lang="it-IT" dirty="0"/>
              <a:t>).</a:t>
            </a:r>
          </a:p>
          <a:p>
            <a:pPr marL="285750" indent="-285750">
              <a:buFontTx/>
              <a:buChar char="-"/>
            </a:pPr>
            <a:endParaRPr lang="it-IT" dirty="0"/>
          </a:p>
        </p:txBody>
      </p:sp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4A72016A-BF4B-0626-96ED-FFB0B89883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3928948"/>
              </p:ext>
            </p:extLst>
          </p:nvPr>
        </p:nvGraphicFramePr>
        <p:xfrm>
          <a:off x="812800" y="2328334"/>
          <a:ext cx="10414000" cy="4326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Nuovo mem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7445" y="61674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5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09"/>
    </mc:Choice>
    <mc:Fallback xmlns="">
      <p:transition spd="slow" advTm="6460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1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E09C6E-C322-B630-278F-DF156EE63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46800" cy="1325563"/>
          </a:xfrm>
        </p:spPr>
        <p:txBody>
          <a:bodyPr>
            <a:normAutofit fontScale="90000"/>
          </a:bodyPr>
          <a:lstStyle/>
          <a:p>
            <a:r>
              <a:rPr lang="it-IT" sz="5300" b="1" dirty="0">
                <a:latin typeface="Calisto MT" panose="02040603050505030304" pitchFamily="18" charset="0"/>
              </a:rPr>
              <a:t>Vasi periferici </a:t>
            </a:r>
            <a:r>
              <a:rPr lang="it-IT" b="1" dirty="0"/>
              <a:t/>
            </a:r>
            <a:br>
              <a:rPr lang="it-IT" b="1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005FA1-8F5C-652E-05F2-3D15E9813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268" y="1549400"/>
            <a:ext cx="9626600" cy="4775200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 </a:t>
            </a:r>
            <a:r>
              <a:rPr lang="it-IT" sz="4000" dirty="0"/>
              <a:t>Gli anestetici locali hanno un’azione bifasica: a basse concentrazioni plasmatiche possono causare vasocostrizione, a concentrazioni più alte inducono una diminuzione delle resistenze periferiche, a concentrazioni estremamente elevate producono una profonda vasodilatazione per azione diretta sulla muscolatura liscia vasale. </a:t>
            </a:r>
          </a:p>
          <a:p>
            <a:endParaRPr lang="it-IT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464" y="3182407"/>
            <a:ext cx="2026572" cy="216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uovo mem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6325" y="60809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3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67"/>
    </mc:Choice>
    <mc:Fallback xmlns="">
      <p:transition spd="slow" advTm="3046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12000"/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C35978F-1A2B-4847-327C-8959D8EBD10F}"/>
              </a:ext>
            </a:extLst>
          </p:cNvPr>
          <p:cNvSpPr txBox="1"/>
          <p:nvPr/>
        </p:nvSpPr>
        <p:spPr>
          <a:xfrm>
            <a:off x="834377" y="787946"/>
            <a:ext cx="7386757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Blip>
                <a:blip r:embed="rId5"/>
              </a:buBlip>
            </a:pPr>
            <a:r>
              <a:rPr lang="it-IT" sz="2800" dirty="0"/>
              <a:t>La descrizione classica della LAST prevede la comparsa di segni e sintomi eccitatori a carico del SNC, seguiti da quelli inibitori; circa alla fine di questo continuum compaiono i segni di tossicità cardiaca. </a:t>
            </a:r>
          </a:p>
          <a:p>
            <a:pPr marL="285750" indent="-285750">
              <a:buFontTx/>
              <a:buChar char="-"/>
            </a:pPr>
            <a:endParaRPr lang="it-IT" sz="2800" dirty="0"/>
          </a:p>
          <a:p>
            <a:pPr marL="457200" indent="-457200">
              <a:buBlip>
                <a:blip r:embed="rId5"/>
              </a:buBlip>
            </a:pPr>
            <a:r>
              <a:rPr lang="it-IT" sz="2800" dirty="0"/>
              <a:t>Nel 40% dei casi la LAST si può presentare in modo atipico, ovvero tossicità neurologica e cardiovascolare possono comparire simultaneamente oppure si può presentare direttamente con tossicità cardiaca isolata senza segni e sintomi di tossicità neurologica.</a:t>
            </a:r>
          </a:p>
          <a:p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867" y="1370678"/>
            <a:ext cx="1791165" cy="353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umetto 4 3"/>
          <p:cNvSpPr/>
          <p:nvPr/>
        </p:nvSpPr>
        <p:spPr>
          <a:xfrm>
            <a:off x="10588032" y="516466"/>
            <a:ext cx="1333034" cy="1255609"/>
          </a:xfrm>
          <a:prstGeom prst="cloudCallout">
            <a:avLst>
              <a:gd name="adj1" fmla="val -48356"/>
              <a:gd name="adj2" fmla="val 5985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920" y="847407"/>
            <a:ext cx="681789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uovo mem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10867" y="58405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0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28"/>
    </mc:Choice>
    <mc:Fallback xmlns="">
      <p:transition spd="slow" advTm="4242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1000"/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107554-CE0D-BCA1-913B-6B64E5A94403}"/>
              </a:ext>
            </a:extLst>
          </p:cNvPr>
          <p:cNvSpPr txBox="1"/>
          <p:nvPr/>
        </p:nvSpPr>
        <p:spPr>
          <a:xfrm>
            <a:off x="584198" y="1270000"/>
            <a:ext cx="924560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 quanto riguarda la tempistica di insorgenza della LAST, anch’essa è variabile: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5"/>
              </a:buBlip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immediata (&lt; 60s) e suggerire l’iniezione intravascolare di anestetico locale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5"/>
              </a:buBlip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ritardata (1-5 min) può implicare un aumentato assorbimento tessutale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Recenti case reports mostrano come la LAST si manifesti sempre più spesso in maniera ritardata rispetto alla somministrazione di anestetico locale, anche dopo 15-30 minuti  (occasionalmente anche &gt;1h)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EDE09C6E-C322-B630-278F-DF156EE6383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6146800" cy="90487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300" b="1" dirty="0">
                <a:latin typeface="Calisto MT" panose="02040603050505030304" pitchFamily="18" charset="0"/>
              </a:rPr>
              <a:t>Insorgenza </a:t>
            </a:r>
            <a:r>
              <a:rPr lang="it-IT" b="1" dirty="0"/>
              <a:t/>
            </a:r>
            <a:br>
              <a:rPr lang="it-IT" b="1" dirty="0"/>
            </a:b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458" y="2640014"/>
            <a:ext cx="2767542" cy="2351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uovo mem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04245" y="58744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9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34"/>
    </mc:Choice>
    <mc:Fallback xmlns="">
      <p:transition spd="slow" advTm="4293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1163</TotalTime>
  <Words>2254</Words>
  <Application>Microsoft Office PowerPoint</Application>
  <PresentationFormat>Widescreen</PresentationFormat>
  <Paragraphs>197</Paragraphs>
  <Slides>27</Slides>
  <Notes>1</Notes>
  <HiddenSlides>0</HiddenSlides>
  <MMClips>27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7" baseType="lpstr">
      <vt:lpstr>Arial</vt:lpstr>
      <vt:lpstr>Arial Rounded MT Bold</vt:lpstr>
      <vt:lpstr>Calibri</vt:lpstr>
      <vt:lpstr>Calibri Light</vt:lpstr>
      <vt:lpstr>Calisto MT</vt:lpstr>
      <vt:lpstr>Courier New</vt:lpstr>
      <vt:lpstr>Symbol</vt:lpstr>
      <vt:lpstr>Times New Roman</vt:lpstr>
      <vt:lpstr>Wingdings</vt:lpstr>
      <vt:lpstr>Tema di Office</vt:lpstr>
      <vt:lpstr>  TOSSICITA’ SISTEMICA DA ANESTETICI LOCALI: PREVENZIONE, DIAGNOSI E CURA NEL PAZIENTE PEDIATRICO </vt:lpstr>
      <vt:lpstr>Presentazione standard di PowerPoint</vt:lpstr>
      <vt:lpstr>Epidemiologia</vt:lpstr>
      <vt:lpstr>Presentazione standard di PowerPoint</vt:lpstr>
      <vt:lpstr>Presentazione standard di PowerPoint</vt:lpstr>
      <vt:lpstr>Presentazione standard di PowerPoint</vt:lpstr>
      <vt:lpstr>Vasi periferici  </vt:lpstr>
      <vt:lpstr>Presentazione standard di PowerPoint</vt:lpstr>
      <vt:lpstr>Presentazione standard di PowerPoint</vt:lpstr>
      <vt:lpstr>               Cause e fattori di rischio</vt:lpstr>
      <vt:lpstr>Presentazione standard di PowerPoint</vt:lpstr>
      <vt:lpstr>L’assorbimento sistemico dell’anestetico locale, dal sito di somministrazione, è influenzato da: </vt:lpstr>
      <vt:lpstr>Presentazione standard di PowerPoint</vt:lpstr>
      <vt:lpstr>Presentazione standard di PowerPoint</vt:lpstr>
      <vt:lpstr>Presentazione standard di PowerPoint</vt:lpstr>
      <vt:lpstr>Cardiotossicità dei diversi anestetici locali </vt:lpstr>
      <vt:lpstr>Presentazione standard di PowerPoint</vt:lpstr>
      <vt:lpstr>                           Prevenzione</vt:lpstr>
      <vt:lpstr>                           </vt:lpstr>
      <vt:lpstr>                              </vt:lpstr>
      <vt:lpstr>                            Trattamento</vt:lpstr>
      <vt:lpstr>                           </vt:lpstr>
      <vt:lpstr>                           </vt:lpstr>
      <vt:lpstr>                            </vt:lpstr>
      <vt:lpstr>                           </vt:lpstr>
      <vt:lpstr>                             Conclusioni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Cristiano Piangatelli</dc:creator>
  <cp:lastModifiedBy>Utente</cp:lastModifiedBy>
  <cp:revision>82</cp:revision>
  <cp:lastPrinted>2022-01-10T10:15:52Z</cp:lastPrinted>
  <dcterms:created xsi:type="dcterms:W3CDTF">2022-01-10T09:51:51Z</dcterms:created>
  <dcterms:modified xsi:type="dcterms:W3CDTF">2023-12-18T19:13:48Z</dcterms:modified>
</cp:coreProperties>
</file>